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6858000" cy="9906000" type="A4"/>
  <p:notesSz cx="7104063" cy="102346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66" d="100"/>
          <a:sy n="66" d="100"/>
        </p:scale>
        <p:origin x="-1302" y="-120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1731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1731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r">
              <a:defRPr sz="1200"/>
            </a:lvl1pPr>
          </a:lstStyle>
          <a:p>
            <a:fld id="{FA906268-C7AF-47CF-8867-4F33EA00E79E}" type="datetimeFigureOut">
              <a:rPr lang="ko-KR" altLang="en-US" smtClean="0"/>
              <a:t>2015/06/26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224088" y="768350"/>
            <a:ext cx="2655887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96" tIns="47398" rIns="94796" bIns="47398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710407" y="4861442"/>
            <a:ext cx="5683250" cy="4605576"/>
          </a:xfrm>
          <a:prstGeom prst="rect">
            <a:avLst/>
          </a:prstGeom>
        </p:spPr>
        <p:txBody>
          <a:bodyPr vert="horz" lIns="94796" tIns="47398" rIns="94796" bIns="47398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721106"/>
            <a:ext cx="3078427" cy="511731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4023993" y="9721106"/>
            <a:ext cx="3078427" cy="511731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r">
              <a:defRPr sz="1200"/>
            </a:lvl1pPr>
          </a:lstStyle>
          <a:p>
            <a:fld id="{E299C589-1220-4AEB-9221-BB0176A1158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DF4A3-C8AF-4DCF-B2C2-87751DFB29BE}" type="datetimeFigureOut">
              <a:rPr lang="ko-KR" altLang="en-US" smtClean="0"/>
              <a:t>2015/06/26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4E2B2-FFEB-43D2-8E2C-542478B5069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DF4A3-C8AF-4DCF-B2C2-87751DFB29BE}" type="datetimeFigureOut">
              <a:rPr lang="ko-KR" altLang="en-US" smtClean="0"/>
              <a:t>2015/06/26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4E2B2-FFEB-43D2-8E2C-542478B5069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257175" y="529697"/>
            <a:ext cx="3357563" cy="1126807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DF4A3-C8AF-4DCF-B2C2-87751DFB29BE}" type="datetimeFigureOut">
              <a:rPr lang="ko-KR" altLang="en-US" smtClean="0"/>
              <a:t>2015/06/26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4E2B2-FFEB-43D2-8E2C-542478B5069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DF4A3-C8AF-4DCF-B2C2-87751DFB29BE}" type="datetimeFigureOut">
              <a:rPr lang="ko-KR" altLang="en-US" smtClean="0"/>
              <a:t>2015/06/26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4E2B2-FFEB-43D2-8E2C-542478B5069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DF4A3-C8AF-4DCF-B2C2-87751DFB29BE}" type="datetimeFigureOut">
              <a:rPr lang="ko-KR" altLang="en-US" smtClean="0"/>
              <a:t>2015/06/26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4E2B2-FFEB-43D2-8E2C-542478B5069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257176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2628901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DF4A3-C8AF-4DCF-B2C2-87751DFB29BE}" type="datetimeFigureOut">
              <a:rPr lang="ko-KR" altLang="en-US" smtClean="0"/>
              <a:t>2015/06/26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4E2B2-FFEB-43D2-8E2C-542478B5069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DF4A3-C8AF-4DCF-B2C2-87751DFB29BE}" type="datetimeFigureOut">
              <a:rPr lang="ko-KR" altLang="en-US" smtClean="0"/>
              <a:t>2015/06/26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4E2B2-FFEB-43D2-8E2C-542478B5069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DF4A3-C8AF-4DCF-B2C2-87751DFB29BE}" type="datetimeFigureOut">
              <a:rPr lang="ko-KR" altLang="en-US" smtClean="0"/>
              <a:t>2015/06/26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4E2B2-FFEB-43D2-8E2C-542478B5069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DF4A3-C8AF-4DCF-B2C2-87751DFB29BE}" type="datetimeFigureOut">
              <a:rPr lang="ko-KR" altLang="en-US" smtClean="0"/>
              <a:t>2015/06/26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4E2B2-FFEB-43D2-8E2C-542478B5069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DF4A3-C8AF-4DCF-B2C2-87751DFB29BE}" type="datetimeFigureOut">
              <a:rPr lang="ko-KR" altLang="en-US" smtClean="0"/>
              <a:t>2015/06/26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4E2B2-FFEB-43D2-8E2C-542478B5069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DF4A3-C8AF-4DCF-B2C2-87751DFB29BE}" type="datetimeFigureOut">
              <a:rPr lang="ko-KR" altLang="en-US" smtClean="0"/>
              <a:t>2015/06/26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4E2B2-FFEB-43D2-8E2C-542478B5069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DF4A3-C8AF-4DCF-B2C2-87751DFB29BE}" type="datetimeFigureOut">
              <a:rPr lang="ko-KR" altLang="en-US" smtClean="0"/>
              <a:t>2015/06/26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4E2B2-FFEB-43D2-8E2C-542478B5069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495300" y="381000"/>
            <a:ext cx="5829300" cy="742951"/>
          </a:xfrm>
        </p:spPr>
        <p:txBody>
          <a:bodyPr>
            <a:normAutofit fontScale="90000"/>
          </a:bodyPr>
          <a:lstStyle/>
          <a:p>
            <a:r>
              <a:rPr lang="ko-KR" altLang="en-US" sz="1300" dirty="0" err="1">
                <a:latin typeface="08서울남산체 EB" pitchFamily="18" charset="-127"/>
                <a:ea typeface="08서울남산체 EB" pitchFamily="18" charset="-127"/>
              </a:rPr>
              <a:t>바로바로론과</a:t>
            </a:r>
            <a:r>
              <a:rPr lang="ko-KR" altLang="en-US" sz="1300" dirty="0">
                <a:latin typeface="08서울남산체 EB" pitchFamily="18" charset="-127"/>
                <a:ea typeface="08서울남산체 EB" pitchFamily="18" charset="-127"/>
              </a:rPr>
              <a:t> 서울 </a:t>
            </a:r>
            <a:r>
              <a:rPr lang="ko-KR" altLang="en-US" sz="1300" dirty="0" err="1">
                <a:latin typeface="08서울남산체 EB" pitchFamily="18" charset="-127"/>
                <a:ea typeface="08서울남산체 EB" pitchFamily="18" charset="-127"/>
              </a:rPr>
              <a:t>사랑의열매가</a:t>
            </a:r>
            <a:r>
              <a:rPr lang="ko-KR" altLang="en-US" sz="1300" dirty="0">
                <a:latin typeface="08서울남산체 EB" pitchFamily="18" charset="-127"/>
                <a:ea typeface="08서울남산체 EB" pitchFamily="18" charset="-127"/>
              </a:rPr>
              <a:t> 함께하는</a:t>
            </a:r>
            <a:r>
              <a:rPr lang="ko-KR" altLang="en-US" sz="1500" dirty="0">
                <a:latin typeface="08서울남산체 EB" pitchFamily="18" charset="-127"/>
                <a:ea typeface="08서울남산체 EB" pitchFamily="18" charset="-127"/>
              </a:rPr>
              <a:t/>
            </a:r>
            <a:br>
              <a:rPr lang="ko-KR" altLang="en-US" sz="1500" dirty="0">
                <a:latin typeface="08서울남산체 EB" pitchFamily="18" charset="-127"/>
                <a:ea typeface="08서울남산체 EB" pitchFamily="18" charset="-127"/>
              </a:rPr>
            </a:br>
            <a:r>
              <a:rPr lang="ko-KR" altLang="en-US" sz="2800" b="1" dirty="0" err="1">
                <a:solidFill>
                  <a:schemeClr val="accent5">
                    <a:lumMod val="50000"/>
                  </a:schemeClr>
                </a:solidFill>
                <a:latin typeface="서울남산체 M" pitchFamily="18" charset="-127"/>
                <a:ea typeface="서울남산체 M" pitchFamily="18" charset="-127"/>
              </a:rPr>
              <a:t>사랑나눔</a:t>
            </a:r>
            <a:r>
              <a:rPr lang="ko-KR" altLang="en-US" sz="2800" b="1" dirty="0">
                <a:solidFill>
                  <a:schemeClr val="accent5">
                    <a:lumMod val="50000"/>
                  </a:schemeClr>
                </a:solidFill>
                <a:latin typeface="서울남산체 M" pitchFamily="18" charset="-127"/>
                <a:ea typeface="서울남산체 M" pitchFamily="18" charset="-127"/>
              </a:rPr>
              <a:t> 장학생 </a:t>
            </a:r>
            <a:r>
              <a:rPr lang="ko-KR" altLang="en-US" sz="2800" b="1" dirty="0" smtClean="0">
                <a:solidFill>
                  <a:schemeClr val="accent5">
                    <a:lumMod val="50000"/>
                  </a:schemeClr>
                </a:solidFill>
                <a:latin typeface="서울남산체 M" pitchFamily="18" charset="-127"/>
                <a:ea typeface="서울남산체 M" pitchFamily="18" charset="-127"/>
              </a:rPr>
              <a:t>모집</a:t>
            </a:r>
            <a:r>
              <a:rPr lang="ko-KR" altLang="en-US" sz="1500" dirty="0">
                <a:solidFill>
                  <a:schemeClr val="accent5">
                    <a:lumMod val="50000"/>
                  </a:schemeClr>
                </a:solidFill>
                <a:latin typeface="08서울남산체 EB" pitchFamily="18" charset="-127"/>
                <a:ea typeface="08서울남산체 EB" pitchFamily="18" charset="-127"/>
              </a:rPr>
              <a:t/>
            </a:r>
            <a:br>
              <a:rPr lang="ko-KR" altLang="en-US" sz="1500" dirty="0">
                <a:solidFill>
                  <a:schemeClr val="accent5">
                    <a:lumMod val="50000"/>
                  </a:schemeClr>
                </a:solidFill>
                <a:latin typeface="08서울남산체 EB" pitchFamily="18" charset="-127"/>
                <a:ea typeface="08서울남산체 EB" pitchFamily="18" charset="-127"/>
              </a:rPr>
            </a:br>
            <a:endParaRPr lang="ko-KR" altLang="en-US" sz="1500" dirty="0">
              <a:solidFill>
                <a:schemeClr val="accent5">
                  <a:lumMod val="50000"/>
                </a:schemeClr>
              </a:solidFill>
              <a:latin typeface="08서울남산체 EB" pitchFamily="18" charset="-127"/>
              <a:ea typeface="08서울남산체 EB" pitchFamily="18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533400" y="1320800"/>
            <a:ext cx="5791200" cy="4292600"/>
          </a:xfrm>
        </p:spPr>
        <p:txBody>
          <a:bodyPr>
            <a:noAutofit/>
          </a:bodyPr>
          <a:lstStyle/>
          <a:p>
            <a:pPr algn="l">
              <a:lnSpc>
                <a:spcPts val="1600"/>
              </a:lnSpc>
            </a:pPr>
            <a:r>
              <a:rPr lang="en-US" altLang="ko-KR" sz="108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080" dirty="0" smtClean="0">
                <a:solidFill>
                  <a:schemeClr val="tx1"/>
                </a:solidFill>
                <a:latin typeface="+mn-ea"/>
              </a:rPr>
              <a:t>주</a:t>
            </a:r>
            <a:r>
              <a:rPr lang="en-US" altLang="ko-KR" sz="1080" dirty="0" smtClean="0">
                <a:solidFill>
                  <a:schemeClr val="tx1"/>
                </a:solidFill>
                <a:latin typeface="+mn-ea"/>
              </a:rPr>
              <a:t>)</a:t>
            </a:r>
            <a:r>
              <a:rPr lang="ko-KR" altLang="en-US" sz="1080" dirty="0" err="1" smtClean="0">
                <a:solidFill>
                  <a:schemeClr val="tx1"/>
                </a:solidFill>
                <a:latin typeface="+mn-ea"/>
              </a:rPr>
              <a:t>바로크레디트대부와</a:t>
            </a:r>
            <a:r>
              <a:rPr lang="ko-KR" altLang="en-US" sz="108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080" dirty="0">
                <a:solidFill>
                  <a:schemeClr val="tx1"/>
                </a:solidFill>
                <a:latin typeface="+mn-ea"/>
              </a:rPr>
              <a:t>서울 </a:t>
            </a:r>
            <a:r>
              <a:rPr lang="ko-KR" altLang="en-US" sz="1080" dirty="0" err="1">
                <a:solidFill>
                  <a:schemeClr val="tx1"/>
                </a:solidFill>
                <a:latin typeface="+mn-ea"/>
              </a:rPr>
              <a:t>사랑의열매는</a:t>
            </a:r>
            <a:r>
              <a:rPr lang="ko-KR" altLang="en-US" sz="1080" dirty="0">
                <a:solidFill>
                  <a:schemeClr val="tx1"/>
                </a:solidFill>
                <a:latin typeface="+mn-ea"/>
              </a:rPr>
              <a:t> 어려운 환경 속에서도 학업에 대한 열정을 가진 대학생들을 응원하고자</a:t>
            </a:r>
            <a:r>
              <a:rPr lang="en-US" sz="108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080" dirty="0">
                <a:solidFill>
                  <a:schemeClr val="tx1"/>
                </a:solidFill>
                <a:latin typeface="+mn-ea"/>
              </a:rPr>
              <a:t>아래와 같이 장학생을 모집합니다</a:t>
            </a:r>
            <a:r>
              <a:rPr lang="en-US" sz="1080" dirty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080" dirty="0">
                <a:solidFill>
                  <a:schemeClr val="tx1"/>
                </a:solidFill>
                <a:latin typeface="+mn-ea"/>
              </a:rPr>
              <a:t>많은 관심과 지원을 바랍니다</a:t>
            </a:r>
            <a:r>
              <a:rPr lang="en-US" sz="1080" dirty="0">
                <a:solidFill>
                  <a:schemeClr val="tx1"/>
                </a:solidFill>
                <a:latin typeface="+mn-ea"/>
              </a:rPr>
              <a:t>.</a:t>
            </a:r>
            <a:endParaRPr lang="ko-KR" altLang="en-US" sz="1080" dirty="0">
              <a:solidFill>
                <a:schemeClr val="tx1"/>
              </a:solidFill>
              <a:latin typeface="+mn-ea"/>
            </a:endParaRPr>
          </a:p>
          <a:p>
            <a:pPr algn="l">
              <a:lnSpc>
                <a:spcPts val="1600"/>
              </a:lnSpc>
            </a:pPr>
            <a:r>
              <a:rPr lang="en-US" sz="1100" dirty="0">
                <a:solidFill>
                  <a:schemeClr val="tx1"/>
                </a:solidFill>
                <a:latin typeface="+mn-ea"/>
              </a:rPr>
              <a:t> </a:t>
            </a:r>
            <a:endParaRPr lang="ko-KR" altLang="en-US" sz="1100" dirty="0">
              <a:solidFill>
                <a:schemeClr val="tx1"/>
              </a:solidFill>
              <a:latin typeface="+mn-ea"/>
            </a:endParaRPr>
          </a:p>
          <a:p>
            <a:pPr algn="l">
              <a:lnSpc>
                <a:spcPts val="1600"/>
              </a:lnSpc>
            </a:pPr>
            <a:r>
              <a:rPr lang="en-US" sz="1100" b="1" dirty="0">
                <a:solidFill>
                  <a:schemeClr val="tx1"/>
                </a:solidFill>
                <a:latin typeface="+mn-ea"/>
              </a:rPr>
              <a:t>1) </a:t>
            </a:r>
            <a:r>
              <a:rPr lang="ko-KR" altLang="en-US" sz="1100" b="1" dirty="0">
                <a:solidFill>
                  <a:schemeClr val="tx1"/>
                </a:solidFill>
                <a:latin typeface="+mn-ea"/>
              </a:rPr>
              <a:t>모집 내용</a:t>
            </a:r>
          </a:p>
          <a:p>
            <a:pPr algn="l">
              <a:lnSpc>
                <a:spcPts val="1600"/>
              </a:lnSpc>
            </a:pPr>
            <a:r>
              <a:rPr lang="en-US" sz="1100" dirty="0">
                <a:solidFill>
                  <a:schemeClr val="tx1"/>
                </a:solidFill>
                <a:latin typeface="+mn-ea"/>
              </a:rPr>
              <a:t> </a:t>
            </a:r>
            <a:endParaRPr lang="ko-KR" altLang="en-US" sz="1100" dirty="0">
              <a:solidFill>
                <a:schemeClr val="tx1"/>
              </a:solidFill>
              <a:latin typeface="+mn-ea"/>
            </a:endParaRPr>
          </a:p>
          <a:p>
            <a:pPr algn="l">
              <a:lnSpc>
                <a:spcPts val="1600"/>
              </a:lnSpc>
            </a:pP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① 모집 전형</a:t>
            </a:r>
          </a:p>
          <a:p>
            <a:pPr algn="l">
              <a:lnSpc>
                <a:spcPts val="1600"/>
              </a:lnSpc>
            </a:pPr>
            <a:r>
              <a:rPr lang="en-US" sz="1100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sz="1100" dirty="0" smtClean="0">
                <a:solidFill>
                  <a:schemeClr val="tx1"/>
                </a:solidFill>
                <a:latin typeface="+mn-ea"/>
              </a:rPr>
              <a:t> -  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서울 </a:t>
            </a:r>
            <a:r>
              <a:rPr lang="ko-KR" altLang="en-US" sz="1100" dirty="0" err="1" smtClean="0">
                <a:solidFill>
                  <a:schemeClr val="tx1"/>
                </a:solidFill>
                <a:latin typeface="+mn-ea"/>
              </a:rPr>
              <a:t>사랑의열매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 추천 학생 중 저소득층 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대상자</a:t>
            </a:r>
            <a:r>
              <a:rPr lang="en-US" sz="1100" dirty="0">
                <a:solidFill>
                  <a:schemeClr val="tx1"/>
                </a:solidFill>
                <a:latin typeface="+mn-ea"/>
              </a:rPr>
              <a:t> 0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명</a:t>
            </a:r>
          </a:p>
          <a:p>
            <a:pPr algn="l">
              <a:lnSpc>
                <a:spcPts val="1600"/>
              </a:lnSpc>
            </a:pPr>
            <a:r>
              <a:rPr lang="en-US" sz="1100" dirty="0">
                <a:solidFill>
                  <a:schemeClr val="tx1"/>
                </a:solidFill>
                <a:latin typeface="+mn-ea"/>
              </a:rPr>
              <a:t>② 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지원 내용</a:t>
            </a:r>
            <a:r>
              <a:rPr lang="en-US" sz="1100" dirty="0">
                <a:solidFill>
                  <a:schemeClr val="tx1"/>
                </a:solidFill>
                <a:latin typeface="+mn-ea"/>
              </a:rPr>
              <a:t> : 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한 학기 등록금 지원</a:t>
            </a:r>
            <a:r>
              <a:rPr lang="en-US" sz="1100" dirty="0">
                <a:solidFill>
                  <a:schemeClr val="tx1"/>
                </a:solidFill>
                <a:latin typeface="+mn-ea"/>
              </a:rPr>
              <a:t>(2015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년</a:t>
            </a:r>
            <a:r>
              <a:rPr lang="en-US" sz="1100" dirty="0">
                <a:solidFill>
                  <a:schemeClr val="tx1"/>
                </a:solidFill>
                <a:latin typeface="+mn-ea"/>
              </a:rPr>
              <a:t> 2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학기 등록금</a:t>
            </a:r>
            <a:r>
              <a:rPr lang="en-US" sz="1100" dirty="0">
                <a:solidFill>
                  <a:schemeClr val="tx1"/>
                </a:solidFill>
                <a:latin typeface="+mn-ea"/>
              </a:rPr>
              <a:t>)</a:t>
            </a:r>
            <a:endParaRPr lang="ko-KR" altLang="en-US" sz="1100" dirty="0">
              <a:solidFill>
                <a:schemeClr val="tx1"/>
              </a:solidFill>
              <a:latin typeface="+mn-ea"/>
            </a:endParaRPr>
          </a:p>
          <a:p>
            <a:pPr algn="l">
              <a:lnSpc>
                <a:spcPts val="1600"/>
              </a:lnSpc>
            </a:pP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③ 지급 기간 및 방법</a:t>
            </a:r>
            <a:r>
              <a:rPr lang="en-US" sz="1100" dirty="0">
                <a:solidFill>
                  <a:schemeClr val="tx1"/>
                </a:solidFill>
                <a:latin typeface="+mn-ea"/>
              </a:rPr>
              <a:t> : 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등록금 접수 기간 내 학교로 직접 지급</a:t>
            </a:r>
          </a:p>
          <a:p>
            <a:pPr algn="l">
              <a:lnSpc>
                <a:spcPts val="1600"/>
              </a:lnSpc>
            </a:pP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④ 지원 자격</a:t>
            </a:r>
          </a:p>
          <a:p>
            <a:pPr marL="91440" algn="l">
              <a:lnSpc>
                <a:spcPts val="1600"/>
              </a:lnSpc>
            </a:pPr>
            <a:r>
              <a:rPr lang="en-US" sz="1100" dirty="0">
                <a:solidFill>
                  <a:schemeClr val="tx1"/>
                </a:solidFill>
                <a:latin typeface="+mn-ea"/>
              </a:rPr>
              <a:t> - </a:t>
            </a:r>
            <a:r>
              <a:rPr lang="ko-KR" altLang="en-US" sz="1100" b="1" u="sng" dirty="0">
                <a:solidFill>
                  <a:schemeClr val="tx1"/>
                </a:solidFill>
                <a:latin typeface="+mn-ea"/>
              </a:rPr>
              <a:t>국내</a:t>
            </a:r>
            <a:r>
              <a:rPr lang="en-US" sz="1100" b="1" u="sng" dirty="0">
                <a:solidFill>
                  <a:schemeClr val="tx1"/>
                </a:solidFill>
                <a:latin typeface="+mn-ea"/>
              </a:rPr>
              <a:t> 4</a:t>
            </a:r>
            <a:r>
              <a:rPr lang="ko-KR" altLang="en-US" sz="1100" b="1" u="sng" dirty="0">
                <a:solidFill>
                  <a:schemeClr val="tx1"/>
                </a:solidFill>
                <a:latin typeface="+mn-ea"/>
              </a:rPr>
              <a:t>년제 대학교 재학생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으로서 직전 학기 성적의 평점 평균이</a:t>
            </a:r>
            <a:r>
              <a:rPr lang="en-US" sz="1100" dirty="0">
                <a:solidFill>
                  <a:schemeClr val="tx1"/>
                </a:solidFill>
                <a:latin typeface="+mn-ea"/>
              </a:rPr>
              <a:t> 3.0/4/5 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이상인 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자</a:t>
            </a:r>
            <a:endParaRPr lang="en-US" altLang="ko-KR" sz="1100" dirty="0" smtClean="0">
              <a:solidFill>
                <a:schemeClr val="tx1"/>
              </a:solidFill>
              <a:latin typeface="+mn-ea"/>
            </a:endParaRPr>
          </a:p>
          <a:p>
            <a:pPr marL="91440" algn="l">
              <a:lnSpc>
                <a:spcPts val="1600"/>
              </a:lnSpc>
            </a:pPr>
            <a:r>
              <a:rPr lang="en-US" sz="11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en-US" sz="1100" dirty="0">
                <a:solidFill>
                  <a:schemeClr val="tx1"/>
                </a:solidFill>
                <a:latin typeface="+mn-ea"/>
              </a:rPr>
              <a:t>2.8/4/3 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이상</a:t>
            </a:r>
            <a:r>
              <a:rPr lang="en-US" sz="1100" dirty="0">
                <a:solidFill>
                  <a:schemeClr val="tx1"/>
                </a:solidFill>
                <a:latin typeface="+mn-ea"/>
              </a:rPr>
              <a:t>)</a:t>
            </a:r>
            <a:endParaRPr lang="ko-KR" altLang="en-US" sz="1100" dirty="0">
              <a:solidFill>
                <a:schemeClr val="tx1"/>
              </a:solidFill>
              <a:latin typeface="+mn-ea"/>
            </a:endParaRPr>
          </a:p>
          <a:p>
            <a:pPr marL="91440" algn="l">
              <a:lnSpc>
                <a:spcPts val="1600"/>
              </a:lnSpc>
            </a:pPr>
            <a:r>
              <a:rPr lang="en-US" sz="1100" b="1" u="sng" dirty="0">
                <a:solidFill>
                  <a:schemeClr val="tx1"/>
                </a:solidFill>
                <a:latin typeface="+mn-ea"/>
              </a:rPr>
              <a:t> - </a:t>
            </a:r>
            <a:r>
              <a:rPr lang="ko-KR" altLang="en-US" sz="1100" b="1" u="sng" dirty="0">
                <a:solidFill>
                  <a:schemeClr val="tx1"/>
                </a:solidFill>
                <a:latin typeface="+mn-ea"/>
              </a:rPr>
              <a:t>기업장학금을 </a:t>
            </a:r>
            <a:r>
              <a:rPr lang="ko-KR" altLang="en-US" sz="1100" b="1" u="sng" dirty="0" err="1">
                <a:solidFill>
                  <a:schemeClr val="tx1"/>
                </a:solidFill>
                <a:latin typeface="+mn-ea"/>
              </a:rPr>
              <a:t>수혜하지</a:t>
            </a:r>
            <a:r>
              <a:rPr lang="ko-KR" altLang="en-US" sz="1100" b="1" u="sng" dirty="0">
                <a:solidFill>
                  <a:schemeClr val="tx1"/>
                </a:solidFill>
                <a:latin typeface="+mn-ea"/>
              </a:rPr>
              <a:t> 않는 자</a:t>
            </a:r>
            <a:r>
              <a:rPr lang="en-US" sz="1100" b="1" u="sng" dirty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100" b="1" u="sng" dirty="0">
                <a:solidFill>
                  <a:schemeClr val="tx1"/>
                </a:solidFill>
                <a:latin typeface="+mn-ea"/>
              </a:rPr>
              <a:t>국가장학금 및 학교</a:t>
            </a:r>
            <a:r>
              <a:rPr lang="en-US" sz="1100" b="1" u="sng" dirty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100" b="1" u="sng" dirty="0">
                <a:solidFill>
                  <a:schemeClr val="tx1"/>
                </a:solidFill>
                <a:latin typeface="+mn-ea"/>
              </a:rPr>
              <a:t>근로</a:t>
            </a:r>
            <a:r>
              <a:rPr lang="en-US" sz="1100" b="1" u="sng" dirty="0">
                <a:solidFill>
                  <a:schemeClr val="tx1"/>
                </a:solidFill>
                <a:latin typeface="+mn-ea"/>
              </a:rPr>
              <a:t>/</a:t>
            </a:r>
            <a:r>
              <a:rPr lang="ko-KR" altLang="en-US" sz="1100" b="1" u="sng" dirty="0">
                <a:solidFill>
                  <a:schemeClr val="tx1"/>
                </a:solidFill>
                <a:latin typeface="+mn-ea"/>
              </a:rPr>
              <a:t>성적</a:t>
            </a:r>
            <a:r>
              <a:rPr lang="en-US" sz="1100" b="1" u="sng" dirty="0">
                <a:solidFill>
                  <a:schemeClr val="tx1"/>
                </a:solidFill>
                <a:latin typeface="+mn-ea"/>
              </a:rPr>
              <a:t>) </a:t>
            </a:r>
            <a:r>
              <a:rPr lang="ko-KR" altLang="en-US" sz="1100" b="1" u="sng" dirty="0">
                <a:solidFill>
                  <a:schemeClr val="tx1"/>
                </a:solidFill>
                <a:latin typeface="+mn-ea"/>
              </a:rPr>
              <a:t>장학금 일부 </a:t>
            </a:r>
            <a:r>
              <a:rPr lang="ko-KR" altLang="en-US" sz="1100" b="1" u="sng" dirty="0" err="1">
                <a:solidFill>
                  <a:schemeClr val="tx1"/>
                </a:solidFill>
                <a:latin typeface="+mn-ea"/>
              </a:rPr>
              <a:t>수혜시</a:t>
            </a:r>
            <a:r>
              <a:rPr lang="ko-KR" altLang="en-US" sz="1100" b="1" u="sng" dirty="0">
                <a:solidFill>
                  <a:schemeClr val="tx1"/>
                </a:solidFill>
                <a:latin typeface="+mn-ea"/>
              </a:rPr>
              <a:t> </a:t>
            </a:r>
            <a:endParaRPr lang="en-US" altLang="ko-KR" sz="1100" b="1" u="sng" dirty="0" smtClean="0">
              <a:solidFill>
                <a:schemeClr val="tx1"/>
              </a:solidFill>
              <a:latin typeface="+mn-ea"/>
            </a:endParaRPr>
          </a:p>
          <a:p>
            <a:pPr marL="91440" algn="l">
              <a:lnSpc>
                <a:spcPts val="1600"/>
              </a:lnSpc>
            </a:pPr>
            <a:r>
              <a:rPr lang="en-US" altLang="ko-KR" sz="1100" b="1" dirty="0" smtClean="0">
                <a:solidFill>
                  <a:schemeClr val="tx1"/>
                </a:solidFill>
                <a:latin typeface="+mn-ea"/>
              </a:rPr>
              <a:t>  </a:t>
            </a:r>
            <a:r>
              <a:rPr lang="ko-KR" altLang="en-US" sz="1100" b="1" u="sng" dirty="0" smtClean="0">
                <a:solidFill>
                  <a:schemeClr val="tx1"/>
                </a:solidFill>
                <a:latin typeface="+mn-ea"/>
              </a:rPr>
              <a:t>차액 </a:t>
            </a:r>
            <a:r>
              <a:rPr lang="ko-KR" altLang="en-US" sz="1100" b="1" u="sng" dirty="0">
                <a:solidFill>
                  <a:schemeClr val="tx1"/>
                </a:solidFill>
                <a:latin typeface="+mn-ea"/>
              </a:rPr>
              <a:t>지급</a:t>
            </a:r>
            <a:r>
              <a:rPr lang="en-US" sz="1100" b="1" u="sng" dirty="0">
                <a:solidFill>
                  <a:schemeClr val="tx1"/>
                </a:solidFill>
                <a:latin typeface="+mn-ea"/>
              </a:rPr>
              <a:t>)</a:t>
            </a:r>
            <a:endParaRPr lang="ko-KR" altLang="en-US" sz="1100" dirty="0">
              <a:solidFill>
                <a:schemeClr val="tx1"/>
              </a:solidFill>
              <a:latin typeface="+mn-ea"/>
            </a:endParaRPr>
          </a:p>
          <a:p>
            <a:pPr marL="91440" algn="l">
              <a:lnSpc>
                <a:spcPts val="1600"/>
              </a:lnSpc>
            </a:pPr>
            <a:r>
              <a:rPr lang="en-US" sz="1100" dirty="0">
                <a:solidFill>
                  <a:schemeClr val="tx1"/>
                </a:solidFill>
                <a:latin typeface="+mn-ea"/>
              </a:rPr>
              <a:t> - 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보호자</a:t>
            </a:r>
            <a:r>
              <a:rPr lang="en-US" sz="1100" dirty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부</a:t>
            </a:r>
            <a:r>
              <a:rPr lang="en-US" sz="1100" dirty="0">
                <a:solidFill>
                  <a:schemeClr val="tx1"/>
                </a:solidFill>
                <a:latin typeface="+mn-ea"/>
              </a:rPr>
              <a:t>/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모</a:t>
            </a:r>
            <a:r>
              <a:rPr lang="en-US" sz="1100" dirty="0">
                <a:solidFill>
                  <a:schemeClr val="tx1"/>
                </a:solidFill>
                <a:latin typeface="+mn-ea"/>
              </a:rPr>
              <a:t>)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의 직장에서 학자금이 지원되는 경우는 선발 제외</a:t>
            </a:r>
          </a:p>
          <a:p>
            <a:pPr marL="91440" algn="l">
              <a:lnSpc>
                <a:spcPts val="1600"/>
              </a:lnSpc>
            </a:pPr>
            <a:r>
              <a:rPr lang="en-US" sz="1100" dirty="0" smtClean="0">
                <a:solidFill>
                  <a:schemeClr val="tx1"/>
                </a:solidFill>
                <a:latin typeface="+mn-ea"/>
              </a:rPr>
              <a:t> - 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지원 대상자는 아래 자격 요건 중 어느 하나에 해당될 것</a:t>
            </a:r>
            <a:r>
              <a:rPr lang="en-US" sz="11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제출 서류는 각</a:t>
            </a:r>
            <a:r>
              <a:rPr lang="en-US" sz="1100" dirty="0" smtClean="0">
                <a:solidFill>
                  <a:schemeClr val="tx1"/>
                </a:solidFill>
                <a:latin typeface="+mn-ea"/>
              </a:rPr>
              <a:t> 1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부씩 면접 </a:t>
            </a:r>
            <a:endParaRPr lang="en-US" altLang="ko-KR" sz="1100" dirty="0" smtClean="0">
              <a:solidFill>
                <a:schemeClr val="tx1"/>
              </a:solidFill>
              <a:latin typeface="+mn-ea"/>
            </a:endParaRPr>
          </a:p>
          <a:p>
            <a:pPr marL="91440" algn="l">
              <a:lnSpc>
                <a:spcPts val="1600"/>
              </a:lnSpc>
            </a:pPr>
            <a:r>
              <a:rPr lang="en-US" altLang="ko-KR" sz="1100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  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진행 시 제출</a:t>
            </a:r>
            <a:r>
              <a:rPr lang="en-US" sz="1100" dirty="0" smtClean="0">
                <a:solidFill>
                  <a:schemeClr val="tx1"/>
                </a:solidFill>
                <a:latin typeface="+mn-ea"/>
              </a:rPr>
              <a:t>)</a:t>
            </a:r>
          </a:p>
          <a:p>
            <a:pPr algn="l">
              <a:lnSpc>
                <a:spcPts val="1600"/>
              </a:lnSpc>
            </a:pPr>
            <a:endParaRPr lang="ko-KR" altLang="en-US" sz="1100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1" t="10" r="50000" b="64241"/>
          <a:stretch/>
        </p:blipFill>
        <p:spPr>
          <a:xfrm>
            <a:off x="-3" y="-82548"/>
            <a:ext cx="6858003" cy="247649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1" t="10" r="50000" b="64241"/>
          <a:stretch/>
        </p:blipFill>
        <p:spPr>
          <a:xfrm>
            <a:off x="0" y="9658351"/>
            <a:ext cx="6858000" cy="247650"/>
          </a:xfrm>
          <a:prstGeom prst="rect">
            <a:avLst/>
          </a:prstGeom>
          <a:solidFill>
            <a:srgbClr val="92D050"/>
          </a:solidFill>
        </p:spPr>
      </p:pic>
      <p:pic>
        <p:nvPicPr>
          <p:cNvPr id="1026" name="Picture 2" descr="C:\Users\류세희님\Desktop\김송은 문서\양식\서울신규로고\서울지회로고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1600" y="9163051"/>
            <a:ext cx="1428750" cy="408422"/>
          </a:xfrm>
          <a:prstGeom prst="rect">
            <a:avLst/>
          </a:prstGeom>
          <a:noFill/>
        </p:spPr>
      </p:pic>
      <p:graphicFrame>
        <p:nvGraphicFramePr>
          <p:cNvPr id="8" name="표 7"/>
          <p:cNvGraphicFramePr>
            <a:graphicFrameLocks noGrp="1"/>
          </p:cNvGraphicFramePr>
          <p:nvPr/>
        </p:nvGraphicFramePr>
        <p:xfrm>
          <a:off x="762000" y="5861050"/>
          <a:ext cx="5410199" cy="2476500"/>
        </p:xfrm>
        <a:graphic>
          <a:graphicData uri="http://schemas.openxmlformats.org/drawingml/2006/table">
            <a:tbl>
              <a:tblPr/>
              <a:tblGrid>
                <a:gridCol w="1944619"/>
                <a:gridCol w="1944619"/>
                <a:gridCol w="1520961"/>
              </a:tblGrid>
              <a:tr h="263099"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ko-KR" sz="1100" kern="100" dirty="0">
                          <a:latin typeface="맑은 고딕"/>
                          <a:ea typeface="맑은 고딕"/>
                          <a:cs typeface="Times New Roman"/>
                        </a:rPr>
                        <a:t>자격 </a:t>
                      </a:r>
                      <a:r>
                        <a:rPr lang="ko-KR" sz="1100" kern="100" dirty="0" smtClean="0">
                          <a:latin typeface="맑은 고딕"/>
                          <a:ea typeface="맑은 고딕"/>
                          <a:cs typeface="Times New Roman"/>
                        </a:rPr>
                        <a:t>요건</a:t>
                      </a:r>
                      <a:endParaRPr lang="ko-KR" sz="1100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49977" marR="49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ko-KR" sz="1100" kern="100" dirty="0">
                          <a:latin typeface="맑은 고딕"/>
                          <a:ea typeface="맑은 고딕"/>
                          <a:cs typeface="Times New Roman"/>
                        </a:rPr>
                        <a:t>제출 서류</a:t>
                      </a:r>
                    </a:p>
                  </a:txBody>
                  <a:tcPr marL="49977" marR="49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spcAft>
                          <a:spcPts val="0"/>
                        </a:spcAft>
                      </a:pPr>
                      <a:r>
                        <a:rPr lang="ko-KR" sz="1100" kern="100" dirty="0" err="1">
                          <a:latin typeface="맑은 고딕"/>
                          <a:ea typeface="맑은 고딕"/>
                          <a:cs typeface="Times New Roman"/>
                        </a:rPr>
                        <a:t>발급처</a:t>
                      </a:r>
                      <a:endParaRPr lang="ko-KR" sz="1100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49977" marR="49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4700"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o-KR" sz="1100" kern="100" dirty="0" err="1">
                          <a:latin typeface="맑은 고딕"/>
                          <a:ea typeface="맑은 고딕"/>
                          <a:cs typeface="Times New Roman"/>
                        </a:rPr>
                        <a:t>기초생활수급자</a:t>
                      </a:r>
                      <a:endParaRPr lang="ko-KR" sz="1100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  <a:p>
                      <a:pPr algn="ctr" latinLnBrk="1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o-KR" sz="1100" kern="100" dirty="0" err="1">
                          <a:latin typeface="맑은 고딕"/>
                          <a:ea typeface="맑은 고딕"/>
                          <a:cs typeface="Times New Roman"/>
                        </a:rPr>
                        <a:t>차상위</a:t>
                      </a:r>
                      <a:r>
                        <a:rPr lang="ko-KR" sz="1100" kern="100" dirty="0">
                          <a:latin typeface="맑은 고딕"/>
                          <a:ea typeface="맑은 고딕"/>
                          <a:cs typeface="Times New Roman"/>
                        </a:rPr>
                        <a:t> 복지급여 </a:t>
                      </a:r>
                      <a:r>
                        <a:rPr lang="ko-KR" sz="1100" kern="100" dirty="0" err="1">
                          <a:latin typeface="맑은 고딕"/>
                          <a:ea typeface="맑은 고딕"/>
                          <a:cs typeface="Times New Roman"/>
                        </a:rPr>
                        <a:t>수급자</a:t>
                      </a:r>
                      <a:endParaRPr lang="ko-KR" sz="1100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49977" marR="499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latin typeface="맑은 고딕"/>
                          <a:ea typeface="맑은 고딕"/>
                          <a:cs typeface="Times New Roman"/>
                        </a:rPr>
                        <a:t>1) </a:t>
                      </a:r>
                      <a:r>
                        <a:rPr lang="ko-KR" sz="1100" kern="100" dirty="0">
                          <a:latin typeface="맑은 고딕"/>
                          <a:ea typeface="맑은 고딕"/>
                          <a:cs typeface="Times New Roman"/>
                        </a:rPr>
                        <a:t>기초생활 </a:t>
                      </a:r>
                      <a:r>
                        <a:rPr lang="ko-KR" sz="1100" kern="100" dirty="0" err="1">
                          <a:latin typeface="맑은 고딕"/>
                          <a:ea typeface="맑은 고딕"/>
                          <a:cs typeface="Times New Roman"/>
                        </a:rPr>
                        <a:t>수급자</a:t>
                      </a:r>
                      <a:r>
                        <a:rPr lang="ko-KR" sz="1100" kern="100" dirty="0">
                          <a:latin typeface="맑은 고딕"/>
                          <a:ea typeface="맑은 고딕"/>
                          <a:cs typeface="Times New Roman"/>
                        </a:rPr>
                        <a:t> 증명서</a:t>
                      </a:r>
                    </a:p>
                    <a:p>
                      <a:pPr algn="just" latinLnBrk="1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latin typeface="맑은 고딕"/>
                          <a:ea typeface="맑은 고딕"/>
                          <a:cs typeface="Times New Roman"/>
                        </a:rPr>
                        <a:t>2) </a:t>
                      </a:r>
                      <a:r>
                        <a:rPr lang="ko-KR" sz="1100" kern="100" dirty="0" err="1">
                          <a:latin typeface="맑은 고딕"/>
                          <a:ea typeface="맑은 고딕"/>
                          <a:cs typeface="Times New Roman"/>
                        </a:rPr>
                        <a:t>차상위</a:t>
                      </a:r>
                      <a:r>
                        <a:rPr lang="ko-KR" sz="1100" kern="100" dirty="0">
                          <a:latin typeface="맑은 고딕"/>
                          <a:ea typeface="맑은 고딕"/>
                          <a:cs typeface="Times New Roman"/>
                        </a:rPr>
                        <a:t> 복지급여 수급 확인서</a:t>
                      </a:r>
                    </a:p>
                    <a:p>
                      <a:pPr algn="just" latinLnBrk="1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latin typeface="맑은 고딕"/>
                          <a:ea typeface="맑은 고딕"/>
                          <a:cs typeface="Times New Roman"/>
                        </a:rPr>
                        <a:t>(</a:t>
                      </a:r>
                      <a:r>
                        <a:rPr lang="ko-KR" sz="1100" kern="100" dirty="0">
                          <a:latin typeface="맑은 고딕"/>
                          <a:ea typeface="맑은 고딕"/>
                          <a:cs typeface="Times New Roman"/>
                        </a:rPr>
                        <a:t>장애수당</a:t>
                      </a:r>
                      <a:r>
                        <a:rPr lang="en-US" sz="1100" kern="100" dirty="0">
                          <a:latin typeface="맑은 고딕"/>
                          <a:ea typeface="맑은 고딕"/>
                          <a:cs typeface="Times New Roman"/>
                        </a:rPr>
                        <a:t>, </a:t>
                      </a:r>
                      <a:r>
                        <a:rPr lang="ko-KR" sz="1100" kern="100" dirty="0">
                          <a:latin typeface="맑은 고딕"/>
                          <a:ea typeface="맑은 고딕"/>
                          <a:cs typeface="Times New Roman"/>
                        </a:rPr>
                        <a:t>자활급여</a:t>
                      </a:r>
                      <a:r>
                        <a:rPr lang="en-US" sz="1100" kern="100" dirty="0">
                          <a:latin typeface="맑은 고딕"/>
                          <a:ea typeface="맑은 고딕"/>
                          <a:cs typeface="Times New Roman"/>
                        </a:rPr>
                        <a:t>, </a:t>
                      </a:r>
                      <a:r>
                        <a:rPr lang="ko-KR" sz="1100" kern="100" dirty="0" err="1">
                          <a:latin typeface="맑은 고딕"/>
                          <a:ea typeface="맑은 고딕"/>
                          <a:cs typeface="Times New Roman"/>
                        </a:rPr>
                        <a:t>한부모</a:t>
                      </a:r>
                      <a:r>
                        <a:rPr lang="ko-KR" sz="1100" kern="100" dirty="0">
                          <a:latin typeface="맑은 고딕"/>
                          <a:ea typeface="맑은 고딕"/>
                          <a:cs typeface="Times New Roman"/>
                        </a:rPr>
                        <a:t> 가정 지원 사업 대상자</a:t>
                      </a:r>
                      <a:r>
                        <a:rPr lang="en-US" sz="1100" kern="100" dirty="0">
                          <a:latin typeface="맑은 고딕"/>
                          <a:ea typeface="맑은 고딕"/>
                          <a:cs typeface="Times New Roman"/>
                        </a:rPr>
                        <a:t>)</a:t>
                      </a:r>
                      <a:endParaRPr lang="ko-KR" sz="1100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49977" marR="499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o-KR" sz="1100" kern="100">
                          <a:latin typeface="맑은 고딕"/>
                          <a:ea typeface="맑은 고딕"/>
                          <a:cs typeface="Times New Roman"/>
                        </a:rPr>
                        <a:t>시</a:t>
                      </a:r>
                      <a:r>
                        <a:rPr lang="en-US" sz="1100" kern="100">
                          <a:latin typeface="맑은 고딕"/>
                          <a:ea typeface="맑은 고딕"/>
                          <a:cs typeface="Times New Roman"/>
                        </a:rPr>
                        <a:t>∙</a:t>
                      </a:r>
                      <a:r>
                        <a:rPr lang="ko-KR" sz="1100" kern="100">
                          <a:latin typeface="맑은 고딕"/>
                          <a:ea typeface="맑은 고딕"/>
                          <a:cs typeface="Times New Roman"/>
                        </a:rPr>
                        <a:t>군∙구청</a:t>
                      </a:r>
                      <a:r>
                        <a:rPr lang="en-US" sz="1100" kern="100">
                          <a:latin typeface="맑은 고딕"/>
                          <a:ea typeface="맑은 고딕"/>
                          <a:cs typeface="Times New Roman"/>
                        </a:rPr>
                        <a:t>, </a:t>
                      </a:r>
                      <a:r>
                        <a:rPr lang="ko-KR" sz="1100" kern="100">
                          <a:latin typeface="맑은 고딕"/>
                          <a:ea typeface="맑은 고딕"/>
                          <a:cs typeface="Times New Roman"/>
                        </a:rPr>
                        <a:t>읍∙면∙동주민센터</a:t>
                      </a:r>
                    </a:p>
                  </a:txBody>
                  <a:tcPr marL="49977" marR="499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39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latin typeface="맑은 고딕"/>
                          <a:ea typeface="맑은 고딕"/>
                          <a:cs typeface="Times New Roman"/>
                        </a:rPr>
                        <a:t>3) </a:t>
                      </a:r>
                      <a:r>
                        <a:rPr lang="ko-KR" sz="1100" kern="100" dirty="0" err="1">
                          <a:latin typeface="맑은 고딕"/>
                          <a:ea typeface="맑은 고딕"/>
                          <a:cs typeface="Times New Roman"/>
                        </a:rPr>
                        <a:t>차상위본인부담경감</a:t>
                      </a:r>
                      <a:r>
                        <a:rPr lang="ko-KR" sz="1100" kern="100" dirty="0">
                          <a:latin typeface="맑은 고딕"/>
                          <a:ea typeface="맑은 고딕"/>
                          <a:cs typeface="Times New Roman"/>
                        </a:rPr>
                        <a:t> 확인서</a:t>
                      </a:r>
                    </a:p>
                    <a:p>
                      <a:pPr algn="just" latinLnBrk="1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latin typeface="맑은 고딕"/>
                          <a:ea typeface="맑은 고딕"/>
                          <a:cs typeface="Times New Roman"/>
                        </a:rPr>
                        <a:t>(</a:t>
                      </a:r>
                      <a:r>
                        <a:rPr lang="ko-KR" sz="1100" kern="100" dirty="0" err="1">
                          <a:latin typeface="맑은 고딕"/>
                          <a:ea typeface="맑은 고딕"/>
                          <a:cs typeface="Times New Roman"/>
                        </a:rPr>
                        <a:t>차상위본인부담경감</a:t>
                      </a:r>
                      <a:r>
                        <a:rPr lang="ko-KR" sz="1100" kern="100" dirty="0">
                          <a:latin typeface="맑은 고딕"/>
                          <a:ea typeface="맑은 고딕"/>
                          <a:cs typeface="Times New Roman"/>
                        </a:rPr>
                        <a:t> 대상자</a:t>
                      </a:r>
                      <a:r>
                        <a:rPr lang="en-US" sz="1100" kern="100" dirty="0">
                          <a:latin typeface="맑은 고딕"/>
                          <a:ea typeface="맑은 고딕"/>
                          <a:cs typeface="Times New Roman"/>
                        </a:rPr>
                        <a:t>)</a:t>
                      </a:r>
                      <a:endParaRPr lang="ko-KR" sz="1100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49977" marR="499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o-KR" sz="1100" kern="100" dirty="0">
                          <a:latin typeface="맑은 고딕"/>
                          <a:ea typeface="맑은 고딕"/>
                          <a:cs typeface="Times New Roman"/>
                        </a:rPr>
                        <a:t>국민건강보험공단</a:t>
                      </a:r>
                    </a:p>
                  </a:txBody>
                  <a:tcPr marL="49977" marR="499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4801">
                <a:tc>
                  <a:txBody>
                    <a:bodyPr/>
                    <a:lstStyle/>
                    <a:p>
                      <a:pPr algn="ctr" latinLnBrk="1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o-KR" sz="1100" kern="100">
                          <a:latin typeface="맑은 고딕"/>
                          <a:ea typeface="맑은 고딕"/>
                          <a:cs typeface="Times New Roman"/>
                        </a:rPr>
                        <a:t>차상위 복지급여 비수급자</a:t>
                      </a:r>
                    </a:p>
                    <a:p>
                      <a:pPr algn="ctr" latinLnBrk="1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latin typeface="맑은 고딕"/>
                          <a:ea typeface="맑은 고딕"/>
                          <a:cs typeface="Times New Roman"/>
                        </a:rPr>
                        <a:t>(</a:t>
                      </a:r>
                      <a:r>
                        <a:rPr lang="ko-KR" sz="1100" kern="100">
                          <a:latin typeface="맑은 고딕"/>
                          <a:ea typeface="맑은 고딕"/>
                          <a:cs typeface="Times New Roman"/>
                        </a:rPr>
                        <a:t>차차상위</a:t>
                      </a:r>
                      <a:r>
                        <a:rPr lang="en-US" sz="1100" kern="100">
                          <a:latin typeface="맑은 고딕"/>
                          <a:ea typeface="맑은 고딕"/>
                          <a:cs typeface="Times New Roman"/>
                        </a:rPr>
                        <a:t>)</a:t>
                      </a:r>
                      <a:endParaRPr lang="ko-KR" sz="1100" kern="10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49977" marR="499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latin typeface="맑은 고딕"/>
                          <a:ea typeface="맑은 고딕"/>
                          <a:cs typeface="Times New Roman"/>
                        </a:rPr>
                        <a:t>1) </a:t>
                      </a:r>
                      <a:r>
                        <a:rPr lang="ko-KR" sz="1100" kern="100" dirty="0">
                          <a:latin typeface="맑은 고딕"/>
                          <a:ea typeface="맑은 고딕"/>
                          <a:cs typeface="Times New Roman"/>
                        </a:rPr>
                        <a:t>건강보험료 납부확인서</a:t>
                      </a:r>
                    </a:p>
                    <a:p>
                      <a:pPr algn="just" latinLnBrk="1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latin typeface="맑은 고딕"/>
                          <a:ea typeface="맑은 고딕"/>
                          <a:cs typeface="Times New Roman"/>
                        </a:rPr>
                        <a:t>2) </a:t>
                      </a:r>
                      <a:r>
                        <a:rPr lang="ko-KR" sz="1100" kern="100" dirty="0">
                          <a:latin typeface="맑은 고딕"/>
                          <a:ea typeface="맑은 고딕"/>
                          <a:cs typeface="Times New Roman"/>
                        </a:rPr>
                        <a:t>가족관계증명서</a:t>
                      </a:r>
                    </a:p>
                    <a:p>
                      <a:pPr algn="just" latinLnBrk="1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latin typeface="맑은 고딕"/>
                          <a:ea typeface="맑은 고딕"/>
                          <a:cs typeface="Times New Roman"/>
                        </a:rPr>
                        <a:t>3) </a:t>
                      </a:r>
                      <a:r>
                        <a:rPr lang="ko-KR" sz="1100" kern="100" dirty="0">
                          <a:latin typeface="맑은 고딕"/>
                          <a:ea typeface="맑은 고딕"/>
                          <a:cs typeface="Times New Roman"/>
                        </a:rPr>
                        <a:t>주민등록등본</a:t>
                      </a:r>
                    </a:p>
                  </a:txBody>
                  <a:tcPr marL="49977" marR="499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o-KR" sz="1100" kern="100" dirty="0">
                          <a:latin typeface="맑은 고딕"/>
                          <a:ea typeface="맑은 고딕"/>
                          <a:cs typeface="Times New Roman"/>
                        </a:rPr>
                        <a:t>건강보험공단 홈페이지</a:t>
                      </a:r>
                    </a:p>
                    <a:p>
                      <a:pPr algn="just" latinLnBrk="1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o-KR" sz="1100" kern="100" dirty="0">
                          <a:latin typeface="맑은 고딕"/>
                          <a:ea typeface="맑은 고딕"/>
                          <a:cs typeface="Times New Roman"/>
                        </a:rPr>
                        <a:t>읍∙면∙</a:t>
                      </a:r>
                      <a:r>
                        <a:rPr lang="ko-KR" sz="1100" kern="100" dirty="0" err="1">
                          <a:latin typeface="맑은 고딕"/>
                          <a:ea typeface="맑은 고딕"/>
                          <a:cs typeface="Times New Roman"/>
                        </a:rPr>
                        <a:t>동주민센터</a:t>
                      </a:r>
                      <a:endParaRPr lang="ko-KR" sz="1100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49977" marR="4997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57600" y="8986624"/>
            <a:ext cx="1365986" cy="638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533400" y="1073150"/>
            <a:ext cx="5791200" cy="5632450"/>
          </a:xfrm>
        </p:spPr>
        <p:txBody>
          <a:bodyPr>
            <a:noAutofit/>
          </a:bodyPr>
          <a:lstStyle/>
          <a:p>
            <a:pPr algn="l">
              <a:lnSpc>
                <a:spcPts val="1600"/>
              </a:lnSpc>
            </a:pPr>
            <a:r>
              <a:rPr lang="en-US" sz="1100" b="1" dirty="0">
                <a:solidFill>
                  <a:schemeClr val="tx1"/>
                </a:solidFill>
                <a:latin typeface="+mn-ea"/>
              </a:rPr>
              <a:t>2) </a:t>
            </a:r>
            <a:r>
              <a:rPr lang="ko-KR" altLang="en-US" sz="1100" b="1" dirty="0">
                <a:solidFill>
                  <a:schemeClr val="tx1"/>
                </a:solidFill>
                <a:latin typeface="+mn-ea"/>
              </a:rPr>
              <a:t>진행 절차 및 일정</a:t>
            </a:r>
          </a:p>
          <a:p>
            <a:pPr algn="l">
              <a:lnSpc>
                <a:spcPts val="1600"/>
              </a:lnSpc>
            </a:pPr>
            <a:r>
              <a:rPr lang="en-US" sz="1100" dirty="0">
                <a:solidFill>
                  <a:schemeClr val="tx1"/>
                </a:solidFill>
                <a:latin typeface="+mn-ea"/>
              </a:rPr>
              <a:t>  ○ 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서류 접수 </a:t>
            </a:r>
            <a:r>
              <a:rPr lang="en-US" sz="1100" dirty="0">
                <a:solidFill>
                  <a:schemeClr val="tx1"/>
                </a:solidFill>
                <a:latin typeface="+mn-ea"/>
              </a:rPr>
              <a:t>→ 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면접 전형 </a:t>
            </a:r>
            <a:r>
              <a:rPr lang="en-US" sz="1100" dirty="0">
                <a:solidFill>
                  <a:schemeClr val="tx1"/>
                </a:solidFill>
                <a:latin typeface="+mn-ea"/>
              </a:rPr>
              <a:t>→ 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최종 합격 </a:t>
            </a:r>
            <a:r>
              <a:rPr lang="en-US" sz="1100" dirty="0">
                <a:solidFill>
                  <a:schemeClr val="tx1"/>
                </a:solidFill>
                <a:latin typeface="+mn-ea"/>
              </a:rPr>
              <a:t>→ 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장학금 수여식</a:t>
            </a:r>
          </a:p>
          <a:p>
            <a:pPr algn="l">
              <a:lnSpc>
                <a:spcPts val="1600"/>
              </a:lnSpc>
            </a:pPr>
            <a:r>
              <a:rPr lang="en-US" sz="1100" dirty="0">
                <a:solidFill>
                  <a:schemeClr val="tx1"/>
                </a:solidFill>
                <a:latin typeface="+mn-ea"/>
              </a:rPr>
              <a:t>  ○ 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서류 접수</a:t>
            </a:r>
            <a:r>
              <a:rPr lang="en-US" sz="1100" dirty="0">
                <a:solidFill>
                  <a:schemeClr val="tx1"/>
                </a:solidFill>
                <a:latin typeface="+mn-ea"/>
              </a:rPr>
              <a:t> : 2015.6.26 (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금</a:t>
            </a:r>
            <a:r>
              <a:rPr lang="en-US" sz="1100" dirty="0">
                <a:solidFill>
                  <a:schemeClr val="tx1"/>
                </a:solidFill>
                <a:latin typeface="+mn-ea"/>
              </a:rPr>
              <a:t>) ~ 2015.7.10(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금</a:t>
            </a:r>
            <a:r>
              <a:rPr lang="en-US" sz="1100" dirty="0">
                <a:solidFill>
                  <a:schemeClr val="tx1"/>
                </a:solidFill>
                <a:latin typeface="+mn-ea"/>
              </a:rPr>
              <a:t>)</a:t>
            </a:r>
            <a:endParaRPr lang="ko-KR" altLang="en-US" sz="1100" dirty="0">
              <a:solidFill>
                <a:schemeClr val="tx1"/>
              </a:solidFill>
              <a:latin typeface="+mn-ea"/>
            </a:endParaRPr>
          </a:p>
          <a:p>
            <a:pPr algn="l">
              <a:lnSpc>
                <a:spcPts val="1600"/>
              </a:lnSpc>
            </a:pPr>
            <a:r>
              <a:rPr lang="en-US" sz="1100" dirty="0" smtClean="0">
                <a:solidFill>
                  <a:schemeClr val="tx1"/>
                </a:solidFill>
                <a:latin typeface="+mn-ea"/>
              </a:rPr>
              <a:t>  ○ 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서류 합격자 발표</a:t>
            </a:r>
            <a:r>
              <a:rPr lang="en-US" sz="1100" dirty="0">
                <a:solidFill>
                  <a:schemeClr val="tx1"/>
                </a:solidFill>
                <a:latin typeface="+mn-ea"/>
              </a:rPr>
              <a:t> : 2015.7.17(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금</a:t>
            </a:r>
            <a:r>
              <a:rPr lang="en-US" sz="1100" dirty="0">
                <a:solidFill>
                  <a:schemeClr val="tx1"/>
                </a:solidFill>
                <a:latin typeface="+mn-ea"/>
              </a:rPr>
              <a:t>) ※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합격자 개별 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통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보</a:t>
            </a:r>
          </a:p>
          <a:p>
            <a:pPr algn="l">
              <a:lnSpc>
                <a:spcPts val="1600"/>
              </a:lnSpc>
            </a:pPr>
            <a:r>
              <a:rPr lang="en-US" sz="1100" dirty="0" smtClean="0">
                <a:solidFill>
                  <a:schemeClr val="tx1"/>
                </a:solidFill>
                <a:latin typeface="+mn-ea"/>
              </a:rPr>
              <a:t>  ○ 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면접 전형</a:t>
            </a:r>
            <a:r>
              <a:rPr lang="en-US" sz="1100" dirty="0">
                <a:solidFill>
                  <a:schemeClr val="tx1"/>
                </a:solidFill>
                <a:latin typeface="+mn-ea"/>
              </a:rPr>
              <a:t> : 2015.7.24(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금</a:t>
            </a:r>
            <a:r>
              <a:rPr lang="en-US" sz="1100" dirty="0" smtClean="0">
                <a:solidFill>
                  <a:schemeClr val="tx1"/>
                </a:solidFill>
                <a:latin typeface="+mn-ea"/>
              </a:rPr>
              <a:t>) </a:t>
            </a:r>
            <a:endParaRPr lang="ko-KR" altLang="en-US" sz="1100" dirty="0">
              <a:solidFill>
                <a:schemeClr val="tx1"/>
              </a:solidFill>
              <a:latin typeface="+mn-ea"/>
            </a:endParaRPr>
          </a:p>
          <a:p>
            <a:pPr algn="l">
              <a:lnSpc>
                <a:spcPts val="1600"/>
              </a:lnSpc>
            </a:pPr>
            <a:r>
              <a:rPr lang="en-US" sz="1100" dirty="0" smtClean="0">
                <a:solidFill>
                  <a:schemeClr val="tx1"/>
                </a:solidFill>
                <a:latin typeface="+mn-ea"/>
              </a:rPr>
              <a:t>  ○ 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최종 합격자 발표</a:t>
            </a:r>
            <a:r>
              <a:rPr lang="en-US" sz="1100" dirty="0">
                <a:solidFill>
                  <a:schemeClr val="tx1"/>
                </a:solidFill>
                <a:latin typeface="+mn-ea"/>
              </a:rPr>
              <a:t> : 2015.7.27</a:t>
            </a:r>
            <a:endParaRPr lang="ko-KR" altLang="en-US" sz="1100" dirty="0">
              <a:solidFill>
                <a:schemeClr val="tx1"/>
              </a:solidFill>
              <a:latin typeface="+mn-ea"/>
            </a:endParaRPr>
          </a:p>
          <a:p>
            <a:pPr algn="l">
              <a:lnSpc>
                <a:spcPts val="1600"/>
              </a:lnSpc>
            </a:pPr>
            <a:r>
              <a:rPr lang="en-US" sz="1100" dirty="0">
                <a:solidFill>
                  <a:schemeClr val="tx1"/>
                </a:solidFill>
                <a:latin typeface="+mn-ea"/>
              </a:rPr>
              <a:t> </a:t>
            </a:r>
            <a:endParaRPr lang="ko-KR" altLang="en-US" sz="1100" dirty="0">
              <a:solidFill>
                <a:schemeClr val="tx1"/>
              </a:solidFill>
              <a:latin typeface="+mn-ea"/>
            </a:endParaRPr>
          </a:p>
          <a:p>
            <a:pPr algn="l">
              <a:lnSpc>
                <a:spcPts val="1600"/>
              </a:lnSpc>
            </a:pPr>
            <a:r>
              <a:rPr lang="en-US" sz="1100" b="1" dirty="0">
                <a:solidFill>
                  <a:schemeClr val="tx1"/>
                </a:solidFill>
                <a:latin typeface="+mn-ea"/>
              </a:rPr>
              <a:t>3) </a:t>
            </a:r>
            <a:r>
              <a:rPr lang="ko-KR" altLang="en-US" sz="1100" b="1" dirty="0">
                <a:solidFill>
                  <a:schemeClr val="tx1"/>
                </a:solidFill>
                <a:latin typeface="+mn-ea"/>
              </a:rPr>
              <a:t>신청 방법</a:t>
            </a:r>
          </a:p>
          <a:p>
            <a:pPr algn="l">
              <a:lnSpc>
                <a:spcPts val="1800"/>
              </a:lnSpc>
            </a:pPr>
            <a:r>
              <a:rPr lang="en-US" sz="1100" dirty="0">
                <a:solidFill>
                  <a:schemeClr val="tx1"/>
                </a:solidFill>
                <a:latin typeface="+mn-ea"/>
              </a:rPr>
              <a:t>   ○ 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제출서류 </a:t>
            </a:r>
          </a:p>
          <a:p>
            <a:pPr algn="l">
              <a:lnSpc>
                <a:spcPts val="1800"/>
              </a:lnSpc>
            </a:pPr>
            <a:r>
              <a:rPr lang="en-US" sz="1100" dirty="0" smtClean="0">
                <a:solidFill>
                  <a:schemeClr val="tx1"/>
                </a:solidFill>
                <a:latin typeface="+mn-ea"/>
              </a:rPr>
              <a:t>      -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신청서</a:t>
            </a:r>
            <a:r>
              <a:rPr lang="en-US" sz="1100" dirty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100" dirty="0" err="1">
                <a:solidFill>
                  <a:schemeClr val="tx1"/>
                </a:solidFill>
                <a:latin typeface="+mn-ea"/>
              </a:rPr>
              <a:t>붙임양식</a:t>
            </a:r>
            <a:r>
              <a:rPr lang="en-US" sz="1100" dirty="0">
                <a:solidFill>
                  <a:schemeClr val="tx1"/>
                </a:solidFill>
                <a:latin typeface="+mn-ea"/>
              </a:rPr>
              <a:t>)</a:t>
            </a:r>
            <a:endParaRPr lang="ko-KR" altLang="en-US" sz="1100" dirty="0">
              <a:solidFill>
                <a:schemeClr val="tx1"/>
              </a:solidFill>
              <a:latin typeface="+mn-ea"/>
            </a:endParaRPr>
          </a:p>
          <a:p>
            <a:pPr algn="l">
              <a:lnSpc>
                <a:spcPts val="1800"/>
              </a:lnSpc>
            </a:pPr>
            <a:r>
              <a:rPr lang="en-US" sz="1100" dirty="0" smtClean="0">
                <a:solidFill>
                  <a:schemeClr val="tx1"/>
                </a:solidFill>
                <a:latin typeface="+mn-ea"/>
              </a:rPr>
              <a:t>      - 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개인정보제공동의서</a:t>
            </a:r>
            <a:r>
              <a:rPr lang="en-US" sz="1100" dirty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100" dirty="0" err="1">
                <a:solidFill>
                  <a:schemeClr val="tx1"/>
                </a:solidFill>
                <a:latin typeface="+mn-ea"/>
              </a:rPr>
              <a:t>붙임양식</a:t>
            </a:r>
            <a:r>
              <a:rPr lang="en-US" sz="1100" dirty="0">
                <a:solidFill>
                  <a:schemeClr val="tx1"/>
                </a:solidFill>
                <a:latin typeface="+mn-ea"/>
              </a:rPr>
              <a:t>)</a:t>
            </a:r>
            <a:endParaRPr lang="ko-KR" altLang="en-US" sz="1100" dirty="0">
              <a:solidFill>
                <a:schemeClr val="tx1"/>
              </a:solidFill>
              <a:latin typeface="+mn-ea"/>
            </a:endParaRPr>
          </a:p>
          <a:p>
            <a:pPr algn="l">
              <a:lnSpc>
                <a:spcPts val="1800"/>
              </a:lnSpc>
            </a:pPr>
            <a:r>
              <a:rPr lang="en-US" sz="1100" dirty="0" smtClean="0">
                <a:solidFill>
                  <a:schemeClr val="tx1"/>
                </a:solidFill>
                <a:latin typeface="+mn-ea"/>
              </a:rPr>
              <a:t>      - 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재학증명서</a:t>
            </a:r>
            <a:r>
              <a:rPr lang="en-US" sz="11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성적증명서</a:t>
            </a:r>
          </a:p>
          <a:p>
            <a:pPr algn="l">
              <a:lnSpc>
                <a:spcPts val="1800"/>
              </a:lnSpc>
            </a:pPr>
            <a:r>
              <a:rPr lang="en-US" sz="1100" dirty="0" smtClean="0">
                <a:solidFill>
                  <a:schemeClr val="tx1"/>
                </a:solidFill>
                <a:latin typeface="+mn-ea"/>
              </a:rPr>
              <a:t>       - 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자격 요건 증명 서류</a:t>
            </a:r>
            <a:r>
              <a:rPr lang="en-US" sz="1100" dirty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면접 시 제출</a:t>
            </a:r>
            <a:r>
              <a:rPr lang="en-US" sz="1100" dirty="0" smtClean="0">
                <a:solidFill>
                  <a:schemeClr val="tx1"/>
                </a:solidFill>
                <a:latin typeface="+mn-ea"/>
              </a:rPr>
              <a:t>)</a:t>
            </a:r>
          </a:p>
          <a:p>
            <a:pPr algn="l">
              <a:lnSpc>
                <a:spcPts val="1500"/>
              </a:lnSpc>
            </a:pPr>
            <a:endParaRPr lang="ko-KR" altLang="en-US" sz="100" dirty="0">
              <a:solidFill>
                <a:schemeClr val="tx1"/>
              </a:solidFill>
              <a:latin typeface="+mn-ea"/>
            </a:endParaRPr>
          </a:p>
          <a:p>
            <a:pPr algn="l">
              <a:lnSpc>
                <a:spcPts val="1800"/>
              </a:lnSpc>
            </a:pPr>
            <a:r>
              <a:rPr lang="en-US" sz="1100" dirty="0">
                <a:solidFill>
                  <a:schemeClr val="tx1"/>
                </a:solidFill>
                <a:latin typeface="+mn-ea"/>
              </a:rPr>
              <a:t>   ○ </a:t>
            </a:r>
            <a:r>
              <a:rPr lang="ko-KR" altLang="en-US" sz="1100" dirty="0" err="1">
                <a:solidFill>
                  <a:schemeClr val="tx1"/>
                </a:solidFill>
                <a:latin typeface="+mn-ea"/>
              </a:rPr>
              <a:t>제출처</a:t>
            </a:r>
            <a:r>
              <a:rPr lang="en-US" sz="1100" dirty="0">
                <a:solidFill>
                  <a:schemeClr val="tx1"/>
                </a:solidFill>
                <a:latin typeface="+mn-ea"/>
              </a:rPr>
              <a:t> : </a:t>
            </a:r>
            <a:r>
              <a:rPr lang="ko-KR" altLang="en-US" sz="1100" dirty="0" err="1">
                <a:solidFill>
                  <a:schemeClr val="tx1"/>
                </a:solidFill>
                <a:latin typeface="+mn-ea"/>
              </a:rPr>
              <a:t>바로크레디트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 사회공헌담당자</a:t>
            </a:r>
            <a:r>
              <a:rPr lang="en-US" sz="1100" dirty="0">
                <a:solidFill>
                  <a:schemeClr val="tx1"/>
                </a:solidFill>
                <a:latin typeface="+mn-ea"/>
              </a:rPr>
              <a:t> E-mail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로 제출</a:t>
            </a:r>
            <a:r>
              <a:rPr lang="en-US" sz="1100" dirty="0">
                <a:solidFill>
                  <a:schemeClr val="tx1"/>
                </a:solidFill>
                <a:latin typeface="+mn-ea"/>
              </a:rPr>
              <a:t>(barosf@barocredit.com)</a:t>
            </a:r>
            <a:endParaRPr lang="ko-KR" altLang="en-US" sz="1100" dirty="0">
              <a:solidFill>
                <a:schemeClr val="tx1"/>
              </a:solidFill>
              <a:latin typeface="+mn-ea"/>
            </a:endParaRPr>
          </a:p>
          <a:p>
            <a:pPr algn="l">
              <a:lnSpc>
                <a:spcPts val="1800"/>
              </a:lnSpc>
            </a:pPr>
            <a:r>
              <a:rPr lang="en-US" sz="1100" dirty="0">
                <a:solidFill>
                  <a:schemeClr val="tx1"/>
                </a:solidFill>
                <a:latin typeface="+mn-ea"/>
              </a:rPr>
              <a:t>      ※ 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제목은 필히 </a:t>
            </a:r>
            <a:r>
              <a:rPr lang="en-US" sz="1100" dirty="0">
                <a:solidFill>
                  <a:schemeClr val="tx1"/>
                </a:solidFill>
                <a:latin typeface="+mn-ea"/>
              </a:rPr>
              <a:t>“</a:t>
            </a:r>
            <a:r>
              <a:rPr lang="ko-KR" altLang="en-US" sz="1100" dirty="0" err="1">
                <a:solidFill>
                  <a:schemeClr val="tx1"/>
                </a:solidFill>
                <a:latin typeface="+mn-ea"/>
              </a:rPr>
              <a:t>사랑나눔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 장학생 신청</a:t>
            </a:r>
            <a:r>
              <a:rPr lang="en-US" sz="1100" dirty="0">
                <a:solidFill>
                  <a:schemeClr val="tx1"/>
                </a:solidFill>
                <a:latin typeface="+mn-ea"/>
              </a:rPr>
              <a:t>_000(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이름</a:t>
            </a:r>
            <a:r>
              <a:rPr lang="en-US" sz="1100" dirty="0">
                <a:solidFill>
                  <a:schemeClr val="tx1"/>
                </a:solidFill>
                <a:latin typeface="+mn-ea"/>
              </a:rPr>
              <a:t>)”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의 양식으로 제출할 것</a:t>
            </a:r>
          </a:p>
          <a:p>
            <a:pPr algn="l">
              <a:lnSpc>
                <a:spcPts val="1500"/>
              </a:lnSpc>
            </a:pPr>
            <a:r>
              <a:rPr lang="en-US" sz="1100" dirty="0">
                <a:solidFill>
                  <a:schemeClr val="tx1"/>
                </a:solidFill>
                <a:latin typeface="+mn-ea"/>
              </a:rPr>
              <a:t>   </a:t>
            </a:r>
            <a:endParaRPr lang="en-US" sz="1100" dirty="0" smtClean="0">
              <a:solidFill>
                <a:schemeClr val="tx1"/>
              </a:solidFill>
              <a:latin typeface="+mn-ea"/>
            </a:endParaRPr>
          </a:p>
          <a:p>
            <a:pPr algn="l">
              <a:lnSpc>
                <a:spcPts val="1800"/>
              </a:lnSpc>
            </a:pPr>
            <a:r>
              <a:rPr lang="en-US" sz="1100" dirty="0" smtClean="0">
                <a:solidFill>
                  <a:schemeClr val="tx1"/>
                </a:solidFill>
                <a:latin typeface="+mn-ea"/>
              </a:rPr>
              <a:t>○ 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유의사항</a:t>
            </a:r>
            <a:r>
              <a:rPr lang="en-US" sz="1100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sz="1100" b="1" u="sng" dirty="0">
                <a:solidFill>
                  <a:schemeClr val="tx1"/>
                </a:solidFill>
                <a:latin typeface="+mn-ea"/>
              </a:rPr>
              <a:t>: </a:t>
            </a:r>
            <a:r>
              <a:rPr lang="ko-KR" altLang="en-US" sz="1100" b="1" u="sng" dirty="0">
                <a:solidFill>
                  <a:schemeClr val="tx1"/>
                </a:solidFill>
                <a:latin typeface="+mn-ea"/>
              </a:rPr>
              <a:t>제출된 서류는 반환하지 않으며</a:t>
            </a:r>
            <a:r>
              <a:rPr lang="en-US" sz="1100" b="1" u="sng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100" b="1" u="sng" dirty="0">
                <a:solidFill>
                  <a:schemeClr val="tx1"/>
                </a:solidFill>
                <a:latin typeface="+mn-ea"/>
              </a:rPr>
              <a:t>신청서에 기재된 사항이 허위임이 </a:t>
            </a:r>
            <a:r>
              <a:rPr lang="ko-KR" altLang="en-US" sz="1100" b="1" u="sng" dirty="0" smtClean="0">
                <a:solidFill>
                  <a:schemeClr val="tx1"/>
                </a:solidFill>
                <a:latin typeface="+mn-ea"/>
              </a:rPr>
              <a:t>판명될</a:t>
            </a:r>
            <a:endParaRPr lang="en-US" altLang="ko-KR" sz="1100" b="1" u="sng" dirty="0" smtClean="0">
              <a:solidFill>
                <a:schemeClr val="tx1"/>
              </a:solidFill>
              <a:latin typeface="+mn-ea"/>
            </a:endParaRPr>
          </a:p>
          <a:p>
            <a:pPr algn="l">
              <a:lnSpc>
                <a:spcPts val="1800"/>
              </a:lnSpc>
            </a:pPr>
            <a:r>
              <a:rPr lang="en-US" altLang="ko-KR" sz="1100" b="1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100" b="1" dirty="0" smtClean="0">
                <a:solidFill>
                  <a:schemeClr val="tx1"/>
                </a:solidFill>
                <a:latin typeface="+mn-ea"/>
              </a:rPr>
              <a:t>   </a:t>
            </a:r>
            <a:r>
              <a:rPr lang="ko-KR" altLang="en-US" sz="1100" b="1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100" b="1" u="sng" dirty="0">
                <a:solidFill>
                  <a:schemeClr val="tx1"/>
                </a:solidFill>
                <a:latin typeface="+mn-ea"/>
              </a:rPr>
              <a:t>경우 지원이 취소될 수 있습니다</a:t>
            </a:r>
            <a:r>
              <a:rPr lang="en-US" sz="1100" dirty="0">
                <a:solidFill>
                  <a:schemeClr val="tx1"/>
                </a:solidFill>
                <a:latin typeface="+mn-ea"/>
              </a:rPr>
              <a:t>.</a:t>
            </a:r>
            <a:endParaRPr lang="ko-KR" altLang="en-US" sz="1100" dirty="0">
              <a:solidFill>
                <a:schemeClr val="tx1"/>
              </a:solidFill>
              <a:latin typeface="+mn-ea"/>
            </a:endParaRPr>
          </a:p>
          <a:p>
            <a:pPr algn="l">
              <a:lnSpc>
                <a:spcPts val="1600"/>
              </a:lnSpc>
            </a:pPr>
            <a:r>
              <a:rPr lang="en-US" sz="1100" dirty="0">
                <a:solidFill>
                  <a:schemeClr val="tx1"/>
                </a:solidFill>
                <a:latin typeface="+mn-ea"/>
              </a:rPr>
              <a:t> </a:t>
            </a:r>
            <a:endParaRPr lang="ko-KR" altLang="en-US" sz="1100" dirty="0">
              <a:solidFill>
                <a:schemeClr val="tx1"/>
              </a:solidFill>
              <a:latin typeface="+mn-ea"/>
            </a:endParaRPr>
          </a:p>
          <a:p>
            <a:pPr algn="l">
              <a:lnSpc>
                <a:spcPts val="1600"/>
              </a:lnSpc>
            </a:pPr>
            <a:r>
              <a:rPr lang="en-US" sz="1100" dirty="0">
                <a:solidFill>
                  <a:schemeClr val="tx1"/>
                </a:solidFill>
                <a:latin typeface="+mn-ea"/>
              </a:rPr>
              <a:t>4) 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문의처</a:t>
            </a:r>
          </a:p>
          <a:p>
            <a:pPr algn="l">
              <a:lnSpc>
                <a:spcPts val="1600"/>
              </a:lnSpc>
            </a:pPr>
            <a:r>
              <a:rPr lang="en-US" sz="1100" dirty="0">
                <a:solidFill>
                  <a:schemeClr val="tx1"/>
                </a:solidFill>
                <a:latin typeface="+mn-ea"/>
              </a:rPr>
              <a:t>   </a:t>
            </a:r>
            <a:r>
              <a:rPr lang="ko-KR" altLang="en-US" sz="1100" dirty="0" err="1">
                <a:solidFill>
                  <a:schemeClr val="tx1"/>
                </a:solidFill>
                <a:latin typeface="+mn-ea"/>
              </a:rPr>
              <a:t>바로크레디트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 사회공헌담당자</a:t>
            </a:r>
            <a:r>
              <a:rPr lang="en-US" sz="1100" dirty="0">
                <a:solidFill>
                  <a:schemeClr val="tx1"/>
                </a:solidFill>
                <a:latin typeface="+mn-ea"/>
              </a:rPr>
              <a:t> E-mail</a:t>
            </a:r>
            <a:r>
              <a:rPr lang="ko-KR" altLang="en-US" sz="1100" dirty="0">
                <a:solidFill>
                  <a:schemeClr val="tx1"/>
                </a:solidFill>
                <a:latin typeface="+mn-ea"/>
              </a:rPr>
              <a:t>로 문의</a:t>
            </a:r>
            <a:r>
              <a:rPr lang="en-US" sz="1100" dirty="0">
                <a:solidFill>
                  <a:schemeClr val="tx1"/>
                </a:solidFill>
                <a:latin typeface="+mn-ea"/>
              </a:rPr>
              <a:t>(borosf@barocredit.com)</a:t>
            </a:r>
            <a:endParaRPr lang="ko-KR" altLang="en-US" sz="1100" dirty="0">
              <a:solidFill>
                <a:schemeClr val="tx1"/>
              </a:solidFill>
              <a:latin typeface="+mn-ea"/>
            </a:endParaRPr>
          </a:p>
          <a:p>
            <a:pPr algn="l">
              <a:lnSpc>
                <a:spcPts val="1600"/>
              </a:lnSpc>
            </a:pPr>
            <a:endParaRPr lang="ko-KR" altLang="en-US" sz="1100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1" t="10" r="50000" b="64241"/>
          <a:stretch/>
        </p:blipFill>
        <p:spPr>
          <a:xfrm>
            <a:off x="-2" y="-82548"/>
            <a:ext cx="6858000" cy="247649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1" t="10" r="50000" b="64241"/>
          <a:stretch/>
        </p:blipFill>
        <p:spPr>
          <a:xfrm>
            <a:off x="0" y="9658351"/>
            <a:ext cx="6858000" cy="247650"/>
          </a:xfrm>
          <a:prstGeom prst="rect">
            <a:avLst/>
          </a:prstGeom>
          <a:solidFill>
            <a:srgbClr val="92D050"/>
          </a:solidFill>
        </p:spPr>
      </p:pic>
      <p:pic>
        <p:nvPicPr>
          <p:cNvPr id="1026" name="Picture 2" descr="C:\Users\류세희님\Desktop\김송은 문서\양식\서울신규로고\서울지회로고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1600" y="9163051"/>
            <a:ext cx="1428750" cy="408422"/>
          </a:xfrm>
          <a:prstGeom prst="rect">
            <a:avLst/>
          </a:prstGeom>
          <a:noFill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57600" y="8986624"/>
            <a:ext cx="1365986" cy="638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167</Words>
  <Application>Microsoft Office PowerPoint</Application>
  <PresentationFormat>A4 용지(210x297mm)</PresentationFormat>
  <Paragraphs>58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바로바로론과 서울 사랑의열매가 함께하는 사랑나눔 장학생 모집 </vt:lpstr>
      <vt:lpstr>슬라이드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류세희님</dc:creator>
  <cp:lastModifiedBy>류세희님</cp:lastModifiedBy>
  <cp:revision>10</cp:revision>
  <dcterms:created xsi:type="dcterms:W3CDTF">2015-06-26T06:29:39Z</dcterms:created>
  <dcterms:modified xsi:type="dcterms:W3CDTF">2015-06-26T08:35:52Z</dcterms:modified>
</cp:coreProperties>
</file>